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Thin"/>
      <p:regular r:id="rId38"/>
      <p:bold r:id="rId39"/>
      <p:italic r:id="rId40"/>
      <p:boldItalic r:id="rId41"/>
    </p:embeddedFont>
    <p:embeddedFont>
      <p:font typeface="Roboto Black"/>
      <p:bold r:id="rId42"/>
      <p:boldItalic r:id="rId43"/>
    </p:embeddedFont>
    <p:embeddedFont>
      <p:font typeface="Roboto Medium"/>
      <p:regular r:id="rId44"/>
      <p:bold r:id="rId45"/>
      <p:italic r:id="rId46"/>
      <p:boldItalic r:id="rId47"/>
    </p:embeddedFont>
    <p:embeddedFont>
      <p:font typeface="Roboto"/>
      <p:regular r:id="rId48"/>
      <p:bold r:id="rId49"/>
      <p:italic r:id="rId50"/>
      <p:boldItalic r:id="rId51"/>
    </p:embeddedFont>
    <p:embeddedFont>
      <p:font typeface="Roboto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23463B-6B66-43ED-904C-E8985E74FBCF}">
  <a:tblStyle styleId="{F823463B-6B66-43ED-904C-E8985E74FB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italic.fntdata"/><Relationship Id="rId42" Type="http://schemas.openxmlformats.org/officeDocument/2006/relationships/font" Target="fonts/RobotoBlack-bold.fntdata"/><Relationship Id="rId41" Type="http://schemas.openxmlformats.org/officeDocument/2006/relationships/font" Target="fonts/RobotoThin-boldItalic.fntdata"/><Relationship Id="rId44" Type="http://schemas.openxmlformats.org/officeDocument/2006/relationships/font" Target="fonts/RobotoMedium-regular.fntdata"/><Relationship Id="rId43" Type="http://schemas.openxmlformats.org/officeDocument/2006/relationships/font" Target="fonts/RobotoBlack-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RobotoMedium-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Thin-bold.fntdata"/><Relationship Id="rId38" Type="http://schemas.openxmlformats.org/officeDocument/2006/relationships/font" Target="fonts/RobotoThin-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RobotoLight-bold.fntdata"/><Relationship Id="rId52" Type="http://schemas.openxmlformats.org/officeDocument/2006/relationships/font" Target="fonts/RobotoLight-regular.fntdata"/><Relationship Id="rId11" Type="http://schemas.openxmlformats.org/officeDocument/2006/relationships/slide" Target="slides/slide5.xml"/><Relationship Id="rId55" Type="http://schemas.openxmlformats.org/officeDocument/2006/relationships/font" Target="fonts/RobotoLight-boldItalic.fntdata"/><Relationship Id="rId10" Type="http://schemas.openxmlformats.org/officeDocument/2006/relationships/slide" Target="slides/slide4.xml"/><Relationship Id="rId54" Type="http://schemas.openxmlformats.org/officeDocument/2006/relationships/font" Target="fonts/RobotoLigh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map.org/book/nmap-defenses-trickery.html" TargetMode="External"/><Relationship Id="rId3" Type="http://schemas.openxmlformats.org/officeDocument/2006/relationships/hyperlink" Target="http://www.portknocking.org/" TargetMode="External"/><Relationship Id="rId4" Type="http://schemas.openxmlformats.org/officeDocument/2006/relationships/hyperlink" Target="http://www.portknocking.org/" TargetMode="External"/><Relationship Id="rId5" Type="http://schemas.openxmlformats.org/officeDocument/2006/relationships/hyperlink" Target="http://ippersonality.sourceforge.net/" TargetMode="External"/><Relationship Id="rId6" Type="http://schemas.openxmlformats.org/officeDocument/2006/relationships/hyperlink" Target="http://ippersonality.sourceforge.net/" TargetMode="External"/><Relationship Id="rId7" Type="http://schemas.openxmlformats.org/officeDocument/2006/relationships/hyperlink" Target="https://searchsecurity.techtarget.com/definition/Port-Scan"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rtswigger.net/web-security/authentication/securing"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rverfault.com/questions/391633/webdav-security-and-harden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etsparker.com/blog/web-security/understanding-reverse-shells/" TargetMode="External"/><Relationship Id="rId3" Type="http://schemas.openxmlformats.org/officeDocument/2006/relationships/hyperlink" Target="https://triagingx.com/img/website_images/resource_images/776444019_detectreverseshell.pdf"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aaf107b00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aaf107b00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aaf107b00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aaf107b00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af107b00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af107b00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af107b00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af107b00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aaf107b00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aaf107b00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aaf107b00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aaf107b00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aaf107b00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aaf107b00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Forgive me for how sloppy these power points are. I hadn’t done powerpoint since college and am rusty at it. I tried ot make them as neat as possible.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aaf107b00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aaf107b00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af107b00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af107b00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 </a:t>
            </a:r>
            <a:r>
              <a:rPr lang="en"/>
              <a:t>originally</a:t>
            </a:r>
            <a:r>
              <a:rPr lang="en"/>
              <a:t> did this I am sure there were thousands of http requests to the webdav directory. But I had to redo this project working on it days or weeks later or whatever from the initial day. And adding the data back for some reason some of the data I original had and was able to find is missing compared to the original time I worked on the project. I would basically have to redo the red team day from scratch and add those logs back into kibana to regain that data and I don’t have time for that. Realistically I would have taken a screen shot of the evidence and showing my search through kibana were I found the actual evidence of not just red teams access to the web dav but the actual creation of the reverse shell payload which I managed to find initially on the day we worked on the project in class. But since I no longer have that data i’m being pragmatic here and not bothering. Which is why this slide looks like total shit.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it called a false negative? I think. Where its a positive and yet the SIEM or Analyst doesn’t pick it up. I think so. </a:t>
            </a:r>
            <a:endParaRPr/>
          </a:p>
          <a:p>
            <a:pPr indent="0" lvl="0" marL="0" rtl="0" algn="l">
              <a:spcBef>
                <a:spcPts val="0"/>
              </a:spcBef>
              <a:spcAft>
                <a:spcPts val="0"/>
              </a:spcAft>
              <a:buNone/>
            </a:pPr>
            <a:r>
              <a:rPr lang="en" u="sng">
                <a:solidFill>
                  <a:schemeClr val="hlink"/>
                </a:solidFill>
                <a:hlinkClick r:id="rId2"/>
              </a:rPr>
              <a:t>https://nmap.org/book/nmap-defenses-trickery.html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Bring up difference between IDS IPS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technique called port knocking has recently become popular as a way to hide services from potential attackers. The method is well described on the front page of</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http://www.portknocking.org/</a:t>
            </a:r>
            <a:r>
              <a:rPr lang="en">
                <a:solidFill>
                  <a:schemeClr val="dk1"/>
                </a:solidFill>
              </a:rPr>
              <a: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Port knocking is a method of establishing a connection to a networked computer that has no open ports. Before a connection is established, ports are opened using a port knock sequence, which is a series of connection attempts to closed ports. A remote host generates and sends an authentic knock sequence in order to manipulate the server's firewall rules to open one or more specific ports. These manipulations are mediated by a port knock daemon, running on the server, which monitors the firewall log file for connection attempts that can be translated into authentic knock sequences. Once the desired ports are opened, the remote host can establish a connection and begin a session. Another knock sequence may be used to trigger the closing of the port.</a:t>
            </a:r>
            <a:endParaRPr>
              <a:solidFill>
                <a:schemeClr val="dk1"/>
              </a:solidFill>
            </a:endParaRPr>
          </a:p>
          <a:p>
            <a:pPr indent="0" lvl="0" marL="0" rtl="0" algn="l">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Several programs have been developed specifically to trick Nmap OS detection. They manipulate the host operating system to support custom responses to Nmap probes. In this way, a Linux PC can be made to resemble an Apple LaserWriter printer or even a webcam.</a:t>
            </a:r>
            <a:r>
              <a:rPr lang="en">
                <a:solidFill>
                  <a:schemeClr val="dk1"/>
                </a:solidFill>
                <a:uFill>
                  <a:noFill/>
                </a:uFill>
                <a:hlinkClick r:id="rId5">
                  <a:extLst>
                    <a:ext uri="{A12FA001-AC4F-418D-AE19-62706E023703}">
                      <ahyp:hlinkClr val="tx"/>
                    </a:ext>
                  </a:extLst>
                </a:hlinkClick>
              </a:rPr>
              <a:t> </a:t>
            </a:r>
            <a:r>
              <a:rPr lang="en" u="sng">
                <a:solidFill>
                  <a:schemeClr val="hlink"/>
                </a:solidFill>
                <a:hlinkClick r:id="rId6"/>
              </a:rPr>
              <a:t>IP Personality</a:t>
            </a:r>
            <a:r>
              <a:rPr lang="en">
                <a:solidFill>
                  <a:schemeClr val="dk1"/>
                </a:solidFill>
              </a:rPr>
              <a:t>, released in 2000, is one of the most popular systems. It extends the Linux Netfilter framework to support these shenanigans. Unfortunately, it has not been updated since April 2002 and may not work on kernel versions beyond 2.4.18.</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rPr lang="en"/>
              <a:t>Honey pots are high </a:t>
            </a:r>
            <a:r>
              <a:rPr lang="en"/>
              <a:t>maintenance</a:t>
            </a:r>
            <a:r>
              <a:rPr lang="en"/>
              <a:t> and expensive.. </a:t>
            </a:r>
            <a:r>
              <a:rPr lang="en"/>
              <a:t>r</a:t>
            </a:r>
            <a:r>
              <a:rPr lang="en"/>
              <a:t>isky</a:t>
            </a:r>
            <a:endParaRPr/>
          </a:p>
          <a:p>
            <a:pPr indent="0" lvl="0" marL="0" rtl="0" algn="l">
              <a:spcBef>
                <a:spcPts val="0"/>
              </a:spcBef>
              <a:spcAft>
                <a:spcPts val="0"/>
              </a:spcAft>
              <a:buNone/>
            </a:pPr>
            <a:r>
              <a:rPr lang="en"/>
              <a:t> But used by corporations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Bring up the difference between UDP scans and TCP scans</a:t>
            </a:r>
            <a:endParaRPr/>
          </a:p>
          <a:p>
            <a:pPr indent="0" lvl="0" marL="0" rtl="0" algn="l">
              <a:spcBef>
                <a:spcPts val="0"/>
              </a:spcBef>
              <a:spcAft>
                <a:spcPts val="0"/>
              </a:spcAft>
              <a:buNone/>
            </a:pPr>
            <a:r>
              <a:rPr lang="en"/>
              <a:t>SYN ACK ext..</a:t>
            </a:r>
            <a:endParaRPr/>
          </a:p>
          <a:p>
            <a:pPr indent="0" lvl="0" marL="0" rtl="0" algn="l">
              <a:spcBef>
                <a:spcPts val="0"/>
              </a:spcBef>
              <a:spcAft>
                <a:spcPts val="0"/>
              </a:spcAft>
              <a:buNone/>
            </a:pPr>
            <a:r>
              <a:rPr lang="en" u="sng">
                <a:solidFill>
                  <a:schemeClr val="hlink"/>
                </a:solidFill>
                <a:hlinkClick r:id="rId7"/>
              </a:rPr>
              <a:t>https://searchsecurity.techtarget.com/definition/Port-Scan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about a SOC with a SIEM or an internally run SIEM  to harden your system?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this is academic they dont really give you a baseline to work with so I just winged it. I made a baseline up hypothetically to work with.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basic security. It is basic fundamental stuff. None of this goes into the complexities or advanced hacking techniques which are used that bypass standard defenses……. </a:t>
            </a:r>
            <a:br>
              <a:rPr lang="en"/>
            </a:br>
            <a:br>
              <a:rPr lang="en"/>
            </a:br>
            <a:r>
              <a:rPr lang="en" u="sng">
                <a:solidFill>
                  <a:schemeClr val="hlink"/>
                </a:solidFill>
                <a:hlinkClick r:id="rId2"/>
              </a:rPr>
              <a:t>https://portswigger.net/web-security/authentication/securing</a:t>
            </a:r>
            <a:br>
              <a:rPr lang="en"/>
            </a:br>
            <a:br>
              <a:rPr lang="en"/>
            </a:b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https://serverfault.com/questions/391633/webdav-security-and-hardening</a:t>
            </a:r>
            <a:br>
              <a:rPr lang="en"/>
            </a:br>
            <a:br>
              <a:rPr lang="en"/>
            </a:br>
            <a:r>
              <a:rPr lang="en"/>
              <a:t>Local Auth</a:t>
            </a:r>
            <a:endParaRPr/>
          </a:p>
          <a:p>
            <a:pPr indent="0" lvl="0" marL="0" rtl="0" algn="l">
              <a:spcBef>
                <a:spcPts val="0"/>
              </a:spcBef>
              <a:spcAft>
                <a:spcPts val="0"/>
              </a:spcAft>
              <a:buNone/>
            </a:pPr>
            <a:r>
              <a:rPr lang="en"/>
              <a:t>HTTP traffic is unencrypted and can be read with a sniffer or wireshark ext. </a:t>
            </a:r>
            <a:endParaRPr/>
          </a:p>
          <a:p>
            <a:pPr indent="0" lvl="0" marL="0" rtl="0" algn="l">
              <a:spcBef>
                <a:spcPts val="0"/>
              </a:spcBef>
              <a:spcAft>
                <a:spcPts val="0"/>
              </a:spcAft>
              <a:buNone/>
            </a:pPr>
            <a:r>
              <a:rPr lang="en"/>
              <a:t>Anyone can read 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https://www.netsparker.com/blog/web-security/understanding-reverse-shells/</a:t>
            </a:r>
            <a:br>
              <a:rPr lang="en"/>
            </a:br>
            <a:r>
              <a:rPr lang="en" u="sng">
                <a:solidFill>
                  <a:schemeClr val="hlink"/>
                </a:solidFill>
                <a:hlinkClick r:id="rId3"/>
              </a:rPr>
              <a:t>https://triagingx.com/img/website_images/resource_images/776444019_detectreverseshell.pdf</a:t>
            </a:r>
            <a:br>
              <a:rPr lang="en"/>
            </a:br>
            <a:br>
              <a:rPr lang="en"/>
            </a:br>
            <a:r>
              <a:rPr lang="en"/>
              <a:t>Windows </a:t>
            </a:r>
            <a:r>
              <a:rPr lang="en"/>
              <a:t>Powershell</a:t>
            </a:r>
            <a:r>
              <a:rPr lang="en"/>
              <a:t> is often used by hackers to write scripts ext on the very machine they target. Hidden within the power shell?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aaf107b0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aaf107b0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silly but red team had access to Port 22 as well as Port 80. So it was simply a matter of SHHing into port 22 and we basically had root access to the target system and were able to find the flag. But being that this is an academic endeavour red team carried on with the attack as suggested in order to create logs for kibana. So that on day two we may analyze those logs as part of the blue team portion of the project.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t>
            </a:r>
            <a:r>
              <a:rPr lang="en"/>
              <a:t>couldn't</a:t>
            </a:r>
            <a:r>
              <a:rPr lang="en"/>
              <a:t> fit the screen shot in some cases nicely on a single slide. So I crafted another slide to fit the entire screen shot nicely. Easily readable. Viewable.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7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2.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41.png"/><Relationship Id="rId6"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38.png"/><Relationship Id="rId6"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4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61.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57.png"/><Relationship Id="rId7" Type="http://schemas.openxmlformats.org/officeDocument/2006/relationships/image" Target="../media/image5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7.png"/><Relationship Id="rId4" Type="http://schemas.openxmlformats.org/officeDocument/2006/relationships/image" Target="../media/image60.png"/><Relationship Id="rId5" Type="http://schemas.openxmlformats.org/officeDocument/2006/relationships/image" Target="../media/image6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66.png"/><Relationship Id="rId4" Type="http://schemas.openxmlformats.org/officeDocument/2006/relationships/image" Target="../media/image79.png"/><Relationship Id="rId5" Type="http://schemas.openxmlformats.org/officeDocument/2006/relationships/image" Target="../media/image65.png"/><Relationship Id="rId6" Type="http://schemas.openxmlformats.org/officeDocument/2006/relationships/image" Target="../media/image63.png"/><Relationship Id="rId7" Type="http://schemas.openxmlformats.org/officeDocument/2006/relationships/image" Target="../media/image68.png"/><Relationship Id="rId8" Type="http://schemas.openxmlformats.org/officeDocument/2006/relationships/image" Target="../media/image6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78.png"/><Relationship Id="rId4"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75.png"/><Relationship Id="rId7" Type="http://schemas.openxmlformats.org/officeDocument/2006/relationships/image" Target="../media/image70.png"/><Relationship Id="rId8" Type="http://schemas.openxmlformats.org/officeDocument/2006/relationships/image" Target="../media/image7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3.png"/><Relationship Id="rId4"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8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88.png"/><Relationship Id="rId4" Type="http://schemas.openxmlformats.org/officeDocument/2006/relationships/image" Target="../media/image86.png"/><Relationship Id="rId9" Type="http://schemas.openxmlformats.org/officeDocument/2006/relationships/image" Target="../media/image92.png"/><Relationship Id="rId5" Type="http://schemas.openxmlformats.org/officeDocument/2006/relationships/image" Target="../media/image87.png"/><Relationship Id="rId6" Type="http://schemas.openxmlformats.org/officeDocument/2006/relationships/image" Target="../media/image90.png"/><Relationship Id="rId7" Type="http://schemas.openxmlformats.org/officeDocument/2006/relationships/image" Target="../media/image100.png"/><Relationship Id="rId8" Type="http://schemas.openxmlformats.org/officeDocument/2006/relationships/image" Target="../media/image8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89.png"/><Relationship Id="rId4" Type="http://schemas.openxmlformats.org/officeDocument/2006/relationships/image" Target="../media/image93.png"/><Relationship Id="rId9"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9.png"/><Relationship Id="rId7" Type="http://schemas.openxmlformats.org/officeDocument/2006/relationships/image" Target="../media/image94.png"/><Relationship Id="rId8" Type="http://schemas.openxmlformats.org/officeDocument/2006/relationships/image" Target="../media/image9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 Id="rId3" Type="http://schemas.openxmlformats.org/officeDocument/2006/relationships/image" Target="../media/image1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 Id="rId3" Type="http://schemas.openxmlformats.org/officeDocument/2006/relationships/image" Target="../media/image10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 Id="rId3" Type="http://schemas.openxmlformats.org/officeDocument/2006/relationships/image" Target="../media/image1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2.png"/><Relationship Id="rId4" Type="http://schemas.openxmlformats.org/officeDocument/2006/relationships/image" Target="../media/image1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hyperlink" Target="about:blan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14.png"/><Relationship Id="rId4" Type="http://schemas.openxmlformats.org/officeDocument/2006/relationships/image" Target="../media/image10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[Weak Password]</a:t>
            </a:r>
            <a:endParaRPr/>
          </a:p>
        </p:txBody>
      </p:sp>
      <p:grpSp>
        <p:nvGrpSpPr>
          <p:cNvPr id="1125" name="Google Shape;1125;p63"/>
          <p:cNvGrpSpPr/>
          <p:nvPr/>
        </p:nvGrpSpPr>
        <p:grpSpPr>
          <a:xfrm>
            <a:off x="152406" y="953153"/>
            <a:ext cx="533372" cy="533480"/>
            <a:chOff x="457200" y="1378813"/>
            <a:chExt cx="695400" cy="695450"/>
          </a:xfrm>
        </p:grpSpPr>
        <p:sp>
          <p:nvSpPr>
            <p:cNvPr id="1126" name="Google Shape;1126;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7" name="Google Shape;1127;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8" name="Google Shape;1128;p63"/>
          <p:cNvPicPr preferRelativeResize="0"/>
          <p:nvPr/>
        </p:nvPicPr>
        <p:blipFill>
          <a:blip r:embed="rId3">
            <a:alphaModFix/>
          </a:blip>
          <a:stretch>
            <a:fillRect/>
          </a:stretch>
        </p:blipFill>
        <p:spPr>
          <a:xfrm>
            <a:off x="152400" y="1552387"/>
            <a:ext cx="8839201" cy="438437"/>
          </a:xfrm>
          <a:prstGeom prst="rect">
            <a:avLst/>
          </a:prstGeom>
          <a:noFill/>
          <a:ln>
            <a:noFill/>
          </a:ln>
        </p:spPr>
      </p:pic>
      <p:pic>
        <p:nvPicPr>
          <p:cNvPr id="1129" name="Google Shape;1129;p63"/>
          <p:cNvPicPr preferRelativeResize="0"/>
          <p:nvPr/>
        </p:nvPicPr>
        <p:blipFill>
          <a:blip r:embed="rId4">
            <a:alphaModFix/>
          </a:blip>
          <a:stretch>
            <a:fillRect/>
          </a:stretch>
        </p:blipFill>
        <p:spPr>
          <a:xfrm>
            <a:off x="152400" y="2056599"/>
            <a:ext cx="5253521" cy="262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[Hidden Directory]</a:t>
            </a:r>
            <a:endParaRPr/>
          </a:p>
        </p:txBody>
      </p:sp>
      <p:sp>
        <p:nvSpPr>
          <p:cNvPr id="1135" name="Google Shape;1135;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6" name="Google Shape;1136;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4"/>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Red Team Initially discovered the hidden directory through DIB. Hydra was used to crack it’s password and gain access to the data within.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8" name="Google Shape;1138;p64"/>
          <p:cNvGrpSpPr/>
          <p:nvPr/>
        </p:nvGrpSpPr>
        <p:grpSpPr>
          <a:xfrm>
            <a:off x="457181" y="887903"/>
            <a:ext cx="533372" cy="533480"/>
            <a:chOff x="457200" y="1378813"/>
            <a:chExt cx="695400" cy="695450"/>
          </a:xfrm>
        </p:grpSpPr>
        <p:sp>
          <p:nvSpPr>
            <p:cNvPr id="1139" name="Google Shape;1139;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0" name="Google Shape;1140;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64"/>
          <p:cNvGrpSpPr/>
          <p:nvPr/>
        </p:nvGrpSpPr>
        <p:grpSpPr>
          <a:xfrm>
            <a:off x="3228956" y="887903"/>
            <a:ext cx="533372" cy="533480"/>
            <a:chOff x="457200" y="1378813"/>
            <a:chExt cx="695400" cy="695450"/>
          </a:xfrm>
        </p:grpSpPr>
        <p:sp>
          <p:nvSpPr>
            <p:cNvPr id="1142" name="Google Shape;1142;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3" name="Google Shape;1143;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64"/>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4"/>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password to the Hidden Directory was cracked. Giving Red Team access to the sensitive Hash within. That hash was cracked by the website crackstation.net</a:t>
            </a:r>
            <a:br>
              <a:rPr lang="en" sz="1200">
                <a:latin typeface="Roboto"/>
                <a:ea typeface="Roboto"/>
                <a:cs typeface="Roboto"/>
                <a:sym typeface="Roboto"/>
              </a:rPr>
            </a:br>
            <a:br>
              <a:rPr lang="en" sz="1200">
                <a:latin typeface="Roboto"/>
                <a:ea typeface="Roboto"/>
                <a:cs typeface="Roboto"/>
                <a:sym typeface="Roboto"/>
              </a:rPr>
            </a:br>
            <a:r>
              <a:rPr lang="en" sz="1200">
                <a:latin typeface="Roboto"/>
                <a:ea typeface="Roboto"/>
                <a:cs typeface="Roboto"/>
                <a:sym typeface="Roboto"/>
              </a:rPr>
              <a:t>This allowed Red Team access to the WebDav server in order to upload a malicious payload through metasploit. </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[Hidden Directory]</a:t>
            </a:r>
            <a:endParaRPr/>
          </a:p>
        </p:txBody>
      </p:sp>
      <p:pic>
        <p:nvPicPr>
          <p:cNvPr id="1151" name="Google Shape;1151;p65"/>
          <p:cNvPicPr preferRelativeResize="0"/>
          <p:nvPr/>
        </p:nvPicPr>
        <p:blipFill>
          <a:blip r:embed="rId3">
            <a:alphaModFix/>
          </a:blip>
          <a:stretch>
            <a:fillRect/>
          </a:stretch>
        </p:blipFill>
        <p:spPr>
          <a:xfrm>
            <a:off x="233850" y="1443763"/>
            <a:ext cx="8123450" cy="2562825"/>
          </a:xfrm>
          <a:prstGeom prst="rect">
            <a:avLst/>
          </a:prstGeom>
          <a:noFill/>
          <a:ln>
            <a:noFill/>
          </a:ln>
        </p:spPr>
      </p:pic>
      <p:sp>
        <p:nvSpPr>
          <p:cNvPr id="1152" name="Google Shape;1152;p65"/>
          <p:cNvSpPr/>
          <p:nvPr/>
        </p:nvSpPr>
        <p:spPr>
          <a:xfrm>
            <a:off x="233856" y="858003"/>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3" name="Google Shape;1153;p65"/>
          <p:cNvSpPr/>
          <p:nvPr/>
        </p:nvSpPr>
        <p:spPr>
          <a:xfrm rot="10800000">
            <a:off x="370032" y="1334688"/>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[WebDAV Connection</a:t>
            </a:r>
            <a:r>
              <a:rPr lang="en"/>
              <a:t>]</a:t>
            </a:r>
            <a:endParaRPr/>
          </a:p>
        </p:txBody>
      </p:sp>
      <p:sp>
        <p:nvSpPr>
          <p:cNvPr id="1159" name="Google Shape;1159;p66"/>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6"/>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Hydra was used to brute force into the webdav server</a:t>
            </a:r>
            <a:endParaRPr sz="1200">
              <a:latin typeface="Roboto"/>
              <a:ea typeface="Roboto"/>
              <a:cs typeface="Roboto"/>
              <a:sym typeface="Roboto"/>
            </a:endParaRPr>
          </a:p>
        </p:txBody>
      </p:sp>
      <p:grpSp>
        <p:nvGrpSpPr>
          <p:cNvPr id="1161" name="Google Shape;1161;p66"/>
          <p:cNvGrpSpPr/>
          <p:nvPr/>
        </p:nvGrpSpPr>
        <p:grpSpPr>
          <a:xfrm>
            <a:off x="457181" y="887903"/>
            <a:ext cx="533372" cy="533480"/>
            <a:chOff x="457200" y="1378813"/>
            <a:chExt cx="695400" cy="695450"/>
          </a:xfrm>
        </p:grpSpPr>
        <p:sp>
          <p:nvSpPr>
            <p:cNvPr id="1162" name="Google Shape;1162;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63" name="Google Shape;1163;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66"/>
          <p:cNvGrpSpPr/>
          <p:nvPr/>
        </p:nvGrpSpPr>
        <p:grpSpPr>
          <a:xfrm>
            <a:off x="3228956" y="887903"/>
            <a:ext cx="533372" cy="533480"/>
            <a:chOff x="457200" y="1378813"/>
            <a:chExt cx="695400" cy="695450"/>
          </a:xfrm>
        </p:grpSpPr>
        <p:sp>
          <p:nvSpPr>
            <p:cNvPr id="1165" name="Google Shape;1165;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66" name="Google Shape;1166;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66"/>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6"/>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WebDAV Connection allowed us to upload a reverse shell payload which when triggered gave red team access to the target machines root directory. From there the flag was found. </a:t>
            </a:r>
            <a:endParaRPr sz="12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[WebDAV Connection]</a:t>
            </a:r>
            <a:endParaRPr/>
          </a:p>
        </p:txBody>
      </p:sp>
      <p:grpSp>
        <p:nvGrpSpPr>
          <p:cNvPr id="1174" name="Google Shape;1174;p67"/>
          <p:cNvGrpSpPr/>
          <p:nvPr/>
        </p:nvGrpSpPr>
        <p:grpSpPr>
          <a:xfrm>
            <a:off x="269656" y="817128"/>
            <a:ext cx="533372" cy="533480"/>
            <a:chOff x="457200" y="1378813"/>
            <a:chExt cx="695400" cy="695450"/>
          </a:xfrm>
        </p:grpSpPr>
        <p:sp>
          <p:nvSpPr>
            <p:cNvPr id="1175" name="Google Shape;1175;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76" name="Google Shape;1176;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7" name="Google Shape;1177;p67"/>
          <p:cNvPicPr preferRelativeResize="0"/>
          <p:nvPr/>
        </p:nvPicPr>
        <p:blipFill>
          <a:blip r:embed="rId3">
            <a:alphaModFix/>
          </a:blip>
          <a:stretch>
            <a:fillRect/>
          </a:stretch>
        </p:blipFill>
        <p:spPr>
          <a:xfrm>
            <a:off x="150500" y="1442550"/>
            <a:ext cx="4794399" cy="3470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pic>
        <p:nvPicPr>
          <p:cNvPr id="1182" name="Google Shape;1182;p68"/>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83" name="Google Shape;1183;p68"/>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84" name="Google Shape;1184;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90" name="Google Shape;1190;p69"/>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200"/>
              <a:t>The port scan occured at 1300 on 2020-12-14</a:t>
            </a:r>
            <a:br>
              <a:rPr lang="en" sz="1200"/>
            </a:br>
            <a:br>
              <a:rPr lang="en" sz="1200"/>
            </a:br>
            <a:r>
              <a:rPr lang="en" sz="1200"/>
              <a:t>The fact that the source.ip  tried to create multiple TCP connections with multiple destination ports was an </a:t>
            </a:r>
            <a:r>
              <a:rPr lang="en" sz="1200"/>
              <a:t>anomaly</a:t>
            </a:r>
            <a:r>
              <a:rPr lang="en" sz="1200"/>
              <a:t>.</a:t>
            </a:r>
            <a:br>
              <a:rPr lang="en" sz="1200"/>
            </a:br>
            <a:br>
              <a:rPr lang="en" sz="1200"/>
            </a:br>
            <a:r>
              <a:rPr lang="en" sz="1200">
                <a:solidFill>
                  <a:schemeClr val="dk1"/>
                </a:solidFill>
              </a:rPr>
              <a:t>Top hosts creating traffic shows the kali linux source host 192.168.1.90 creating the majority of traffic and is an overall massive spike in traffic. This graph when combined with the HTTP transaction graph that shows a large spike in HTTP traffic which is outside the norm are both evidence of red teams use of port 80 during the attack.</a:t>
            </a:r>
            <a:endParaRPr sz="1000"/>
          </a:p>
          <a:p>
            <a:pPr indent="0" lvl="0" marL="0" rtl="0" algn="r">
              <a:spcBef>
                <a:spcPts val="600"/>
              </a:spcBef>
              <a:spcAft>
                <a:spcPts val="600"/>
              </a:spcAft>
              <a:buNone/>
            </a:pPr>
            <a:r>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pic>
        <p:nvPicPr>
          <p:cNvPr id="1196" name="Google Shape;1196;p70"/>
          <p:cNvPicPr preferRelativeResize="0"/>
          <p:nvPr/>
        </p:nvPicPr>
        <p:blipFill>
          <a:blip r:embed="rId3">
            <a:alphaModFix/>
          </a:blip>
          <a:stretch>
            <a:fillRect/>
          </a:stretch>
        </p:blipFill>
        <p:spPr>
          <a:xfrm>
            <a:off x="326075" y="829150"/>
            <a:ext cx="6048375" cy="3943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pic>
        <p:nvPicPr>
          <p:cNvPr id="1201" name="Google Shape;1201;p71"/>
          <p:cNvPicPr preferRelativeResize="0"/>
          <p:nvPr/>
        </p:nvPicPr>
        <p:blipFill>
          <a:blip r:embed="rId3">
            <a:alphaModFix/>
          </a:blip>
          <a:stretch>
            <a:fillRect/>
          </a:stretch>
        </p:blipFill>
        <p:spPr>
          <a:xfrm>
            <a:off x="366950" y="910875"/>
            <a:ext cx="6096000" cy="3981450"/>
          </a:xfrm>
          <a:prstGeom prst="rect">
            <a:avLst/>
          </a:prstGeom>
          <a:noFill/>
          <a:ln>
            <a:noFill/>
          </a:ln>
        </p:spPr>
      </p:pic>
      <p:sp>
        <p:nvSpPr>
          <p:cNvPr id="1202" name="Google Shape;1202;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pic>
        <p:nvPicPr>
          <p:cNvPr id="1207" name="Google Shape;1207;p72"/>
          <p:cNvPicPr preferRelativeResize="0"/>
          <p:nvPr/>
        </p:nvPicPr>
        <p:blipFill>
          <a:blip r:embed="rId3">
            <a:alphaModFix/>
          </a:blip>
          <a:stretch>
            <a:fillRect/>
          </a:stretch>
        </p:blipFill>
        <p:spPr>
          <a:xfrm>
            <a:off x="2927063" y="946775"/>
            <a:ext cx="6048375" cy="3924300"/>
          </a:xfrm>
          <a:prstGeom prst="rect">
            <a:avLst/>
          </a:prstGeom>
          <a:noFill/>
          <a:ln>
            <a:noFill/>
          </a:ln>
        </p:spPr>
      </p:pic>
      <p:sp>
        <p:nvSpPr>
          <p:cNvPr id="1208" name="Google Shape;1208;p72"/>
          <p:cNvSpPr txBox="1"/>
          <p:nvPr/>
        </p:nvSpPr>
        <p:spPr>
          <a:xfrm>
            <a:off x="162050" y="1226000"/>
            <a:ext cx="2627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lang="en" sz="1200">
                <a:solidFill>
                  <a:schemeClr val="dk1"/>
                </a:solidFill>
                <a:latin typeface="Roboto"/>
                <a:ea typeface="Roboto"/>
                <a:cs typeface="Roboto"/>
                <a:sym typeface="Roboto"/>
              </a:rPr>
              <a:t>This graph shows a massive amount of 879.5 GB worth of packets sent by the attacking kali linux machine on the target machine </a:t>
            </a:r>
            <a:r>
              <a:rPr lang="en" sz="1200">
                <a:solidFill>
                  <a:schemeClr val="dk1"/>
                </a:solidFill>
                <a:latin typeface="Roboto"/>
                <a:ea typeface="Roboto"/>
                <a:cs typeface="Roboto"/>
                <a:sym typeface="Roboto"/>
              </a:rPr>
              <a:t>during</a:t>
            </a:r>
            <a:r>
              <a:rPr lang="en" sz="1200">
                <a:solidFill>
                  <a:schemeClr val="dk1"/>
                </a:solidFill>
                <a:latin typeface="Roboto"/>
                <a:ea typeface="Roboto"/>
                <a:cs typeface="Roboto"/>
                <a:sym typeface="Roboto"/>
              </a:rPr>
              <a:t> the attack</a:t>
            </a:r>
            <a:br>
              <a:rPr lang="en" sz="1200">
                <a:solidFill>
                  <a:schemeClr val="dk1"/>
                </a:solidFill>
                <a:latin typeface="Roboto"/>
                <a:ea typeface="Roboto"/>
                <a:cs typeface="Roboto"/>
                <a:sym typeface="Roboto"/>
              </a:rPr>
            </a:b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This is indicative of the totality of the attack itself and time spent on the target machine from the attacking machine. </a:t>
            </a:r>
            <a:endParaRPr/>
          </a:p>
        </p:txBody>
      </p:sp>
      <p:sp>
        <p:nvSpPr>
          <p:cNvPr id="1209" name="Google Shape;1209;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15" name="Google Shape;1215;p73"/>
          <p:cNvSpPr txBox="1"/>
          <p:nvPr>
            <p:ph idx="1" type="subTitle"/>
          </p:nvPr>
        </p:nvSpPr>
        <p:spPr>
          <a:xfrm>
            <a:off x="59200" y="1483100"/>
            <a:ext cx="4599600" cy="1254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200"/>
              <a:t>The request occured at 1334 on </a:t>
            </a:r>
            <a:r>
              <a:rPr lang="en" sz="1200">
                <a:solidFill>
                  <a:schemeClr val="dk1"/>
                </a:solidFill>
              </a:rPr>
              <a:t>2020-12-14</a:t>
            </a:r>
            <a:r>
              <a:rPr lang="en" sz="1200"/>
              <a:t> </a:t>
            </a:r>
            <a:endParaRPr sz="1200"/>
          </a:p>
          <a:p>
            <a:pPr indent="0" lvl="0" marL="0" rtl="0" algn="l">
              <a:spcBef>
                <a:spcPts val="600"/>
              </a:spcBef>
              <a:spcAft>
                <a:spcPts val="600"/>
              </a:spcAft>
              <a:buNone/>
            </a:pPr>
            <a:br>
              <a:rPr lang="en" sz="1200"/>
            </a:br>
            <a:r>
              <a:rPr lang="en" sz="1400">
                <a:solidFill>
                  <a:schemeClr val="dk1"/>
                </a:solidFill>
              </a:rPr>
              <a:t>114,443 HTTP </a:t>
            </a:r>
            <a:r>
              <a:rPr lang="en" sz="1200"/>
              <a:t>requests were made to the secret_folder  </a:t>
            </a:r>
            <a:endParaRPr sz="1200"/>
          </a:p>
        </p:txBody>
      </p:sp>
      <p:pic>
        <p:nvPicPr>
          <p:cNvPr id="1216" name="Google Shape;1216;p73"/>
          <p:cNvPicPr preferRelativeResize="0"/>
          <p:nvPr/>
        </p:nvPicPr>
        <p:blipFill>
          <a:blip r:embed="rId3">
            <a:alphaModFix/>
          </a:blip>
          <a:stretch>
            <a:fillRect/>
          </a:stretch>
        </p:blipFill>
        <p:spPr>
          <a:xfrm>
            <a:off x="4904050" y="1002825"/>
            <a:ext cx="4168450" cy="3441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22" name="Google Shape;1222;p74"/>
          <p:cNvSpPr txBox="1"/>
          <p:nvPr/>
        </p:nvSpPr>
        <p:spPr>
          <a:xfrm>
            <a:off x="173700" y="849550"/>
            <a:ext cx="71007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 The large amount of errors vs successful </a:t>
            </a:r>
            <a:r>
              <a:rPr lang="en">
                <a:solidFill>
                  <a:schemeClr val="dk1"/>
                </a:solidFill>
                <a:latin typeface="Roboto"/>
                <a:ea typeface="Roboto"/>
                <a:cs typeface="Roboto"/>
                <a:sym typeface="Roboto"/>
              </a:rPr>
              <a:t>transactions that occurred around 1300</a:t>
            </a:r>
            <a:r>
              <a:rPr lang="en">
                <a:solidFill>
                  <a:schemeClr val="dk1"/>
                </a:solidFill>
                <a:latin typeface="Roboto"/>
                <a:ea typeface="Roboto"/>
                <a:cs typeface="Roboto"/>
                <a:sym typeface="Roboto"/>
              </a:rPr>
              <a:t> is evidence of red teams brute force attack. Almost 80% of </a:t>
            </a:r>
            <a:r>
              <a:rPr lang="en">
                <a:solidFill>
                  <a:schemeClr val="dk1"/>
                </a:solidFill>
                <a:latin typeface="Roboto"/>
                <a:ea typeface="Roboto"/>
                <a:cs typeface="Roboto"/>
                <a:sym typeface="Roboto"/>
              </a:rPr>
              <a:t>transactions</a:t>
            </a:r>
            <a:r>
              <a:rPr lang="en">
                <a:solidFill>
                  <a:schemeClr val="dk1"/>
                </a:solidFill>
                <a:latin typeface="Roboto"/>
                <a:ea typeface="Roboto"/>
                <a:cs typeface="Roboto"/>
                <a:sym typeface="Roboto"/>
              </a:rPr>
              <a:t> were errors </a:t>
            </a:r>
            <a:r>
              <a:rPr lang="en">
                <a:solidFill>
                  <a:schemeClr val="dk1"/>
                </a:solidFill>
                <a:latin typeface="Roboto"/>
                <a:ea typeface="Roboto"/>
                <a:cs typeface="Roboto"/>
                <a:sym typeface="Roboto"/>
              </a:rPr>
              <a:t>during</a:t>
            </a:r>
            <a:r>
              <a:rPr lang="en">
                <a:solidFill>
                  <a:schemeClr val="dk1"/>
                </a:solidFill>
                <a:latin typeface="Roboto"/>
                <a:ea typeface="Roboto"/>
                <a:cs typeface="Roboto"/>
                <a:sym typeface="Roboto"/>
              </a:rPr>
              <a:t> this time. </a:t>
            </a:r>
            <a:endParaRPr>
              <a:solidFill>
                <a:schemeClr val="dk1"/>
              </a:solidFill>
              <a:latin typeface="Roboto"/>
              <a:ea typeface="Roboto"/>
              <a:cs typeface="Roboto"/>
              <a:sym typeface="Roboto"/>
            </a:endParaRPr>
          </a:p>
          <a:p>
            <a:pPr indent="0" lvl="0" marL="0" rtl="0" algn="l">
              <a:spcBef>
                <a:spcPts val="800"/>
              </a:spcBef>
              <a:spcAft>
                <a:spcPts val="0"/>
              </a:spcAft>
              <a:buNone/>
            </a:pPr>
            <a:r>
              <a:t/>
            </a:r>
            <a:endParaRPr>
              <a:solidFill>
                <a:schemeClr val="dk1"/>
              </a:solidFill>
              <a:latin typeface="Roboto"/>
              <a:ea typeface="Roboto"/>
              <a:cs typeface="Roboto"/>
              <a:sym typeface="Roboto"/>
            </a:endParaRPr>
          </a:p>
          <a:p>
            <a:pPr indent="0" lvl="0" marL="0" rtl="0" algn="l">
              <a:spcBef>
                <a:spcPts val="800"/>
              </a:spcBef>
              <a:spcAft>
                <a:spcPts val="0"/>
              </a:spcAft>
              <a:buNone/>
            </a:pPr>
            <a:r>
              <a:t/>
            </a:r>
            <a:endParaRPr>
              <a:solidFill>
                <a:schemeClr val="dk1"/>
              </a:solidFill>
              <a:latin typeface="Roboto"/>
              <a:ea typeface="Roboto"/>
              <a:cs typeface="Roboto"/>
              <a:sym typeface="Roboto"/>
            </a:endParaRPr>
          </a:p>
          <a:p>
            <a:pPr indent="0" lvl="0" marL="0" rtl="0" algn="l">
              <a:spcBef>
                <a:spcPts val="800"/>
              </a:spcBef>
              <a:spcAft>
                <a:spcPts val="800"/>
              </a:spcAft>
              <a:buNone/>
            </a:pPr>
            <a:r>
              <a:t/>
            </a:r>
            <a:endParaRPr>
              <a:solidFill>
                <a:schemeClr val="dk1"/>
              </a:solidFill>
              <a:latin typeface="Roboto"/>
              <a:ea typeface="Roboto"/>
              <a:cs typeface="Roboto"/>
              <a:sym typeface="Roboto"/>
            </a:endParaRPr>
          </a:p>
        </p:txBody>
      </p:sp>
      <p:pic>
        <p:nvPicPr>
          <p:cNvPr id="1223" name="Google Shape;1223;p74"/>
          <p:cNvPicPr preferRelativeResize="0"/>
          <p:nvPr/>
        </p:nvPicPr>
        <p:blipFill>
          <a:blip r:embed="rId3">
            <a:alphaModFix/>
          </a:blip>
          <a:stretch>
            <a:fillRect/>
          </a:stretch>
        </p:blipFill>
        <p:spPr>
          <a:xfrm>
            <a:off x="1051450" y="1723000"/>
            <a:ext cx="3581465" cy="3073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9" name="Google Shape;1229;p75"/>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The HTTP status code 401 shows unauthorized requests of which there are 114,409 such requests. This information when combined with the large ratio of errors to successful transactions supports the prior conclusion as a solid indicator for the brute force attack done by the red team during the attack.</a:t>
            </a:r>
            <a:endParaRPr>
              <a:solidFill>
                <a:schemeClr val="dk1"/>
              </a:solidFill>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0"/>
              </a:spcAft>
              <a:buClr>
                <a:schemeClr val="dk1"/>
              </a:buClr>
              <a:buSzPts val="1100"/>
              <a:buFont typeface="Arial"/>
              <a:buNone/>
            </a:pPr>
            <a:r>
              <a:rPr lang="en">
                <a:solidFill>
                  <a:schemeClr val="dk1"/>
                </a:solidFill>
              </a:rPr>
              <a:t>In the top 10 HTTP requests there are 114,443 requests for the secret folder. The difference between the 114,409 unauthorized requests “status code 401” and the total 114,443 HTTP requests with the url </a:t>
            </a:r>
            <a:r>
              <a:rPr lang="en" u="sng">
                <a:solidFill>
                  <a:schemeClr val="accent5"/>
                </a:solidFill>
                <a:hlinkClick r:id="rId3">
                  <a:extLst>
                    <a:ext uri="{A12FA001-AC4F-418D-AE19-62706E023703}">
                      <ahyp:hlinkClr val="tx"/>
                    </a:ext>
                  </a:extLst>
                </a:hlinkClick>
              </a:rPr>
              <a:t>http://192.168.105/compnay_folders/secret_folder</a:t>
            </a:r>
            <a:r>
              <a:rPr lang="en">
                <a:solidFill>
                  <a:schemeClr val="dk1"/>
                </a:solidFill>
              </a:rPr>
              <a:t> shows 34 total successes indicating the brute force attack was a success. </a:t>
            </a:r>
            <a:endParaRPr>
              <a:solidFill>
                <a:schemeClr val="dk1"/>
              </a:solidFill>
            </a:endParaRPr>
          </a:p>
          <a:p>
            <a:pPr indent="0" lvl="0" marL="0" rtl="0" algn="l">
              <a:spcBef>
                <a:spcPts val="800"/>
              </a:spcBef>
              <a:spcAft>
                <a:spcPts val="800"/>
              </a:spcAft>
              <a:buNone/>
            </a:pPr>
            <a:r>
              <a:t/>
            </a:r>
            <a:endParaRPr/>
          </a:p>
        </p:txBody>
      </p:sp>
      <p:sp>
        <p:nvSpPr>
          <p:cNvPr id="1230" name="Google Shape;123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pic>
        <p:nvPicPr>
          <p:cNvPr id="1235" name="Google Shape;1235;p76"/>
          <p:cNvPicPr preferRelativeResize="0"/>
          <p:nvPr/>
        </p:nvPicPr>
        <p:blipFill>
          <a:blip r:embed="rId3">
            <a:alphaModFix/>
          </a:blip>
          <a:stretch>
            <a:fillRect/>
          </a:stretch>
        </p:blipFill>
        <p:spPr>
          <a:xfrm>
            <a:off x="223900" y="849550"/>
            <a:ext cx="4618850" cy="3502800"/>
          </a:xfrm>
          <a:prstGeom prst="rect">
            <a:avLst/>
          </a:prstGeom>
          <a:noFill/>
          <a:ln>
            <a:noFill/>
          </a:ln>
        </p:spPr>
      </p:pic>
      <p:sp>
        <p:nvSpPr>
          <p:cNvPr id="1236" name="Google Shape;1236;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pic>
        <p:nvPicPr>
          <p:cNvPr id="1237" name="Google Shape;1237;p76"/>
          <p:cNvPicPr preferRelativeResize="0"/>
          <p:nvPr/>
        </p:nvPicPr>
        <p:blipFill>
          <a:blip r:embed="rId4">
            <a:alphaModFix/>
          </a:blip>
          <a:stretch>
            <a:fillRect/>
          </a:stretch>
        </p:blipFill>
        <p:spPr>
          <a:xfrm>
            <a:off x="4924475" y="910875"/>
            <a:ext cx="4168450" cy="3441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43" name="Google Shape;1243;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4" name="Google Shape;1244;p77"/>
          <p:cNvSpPr txBox="1"/>
          <p:nvPr/>
        </p:nvSpPr>
        <p:spPr>
          <a:xfrm>
            <a:off x="408675" y="939950"/>
            <a:ext cx="3000000" cy="125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 A total of 16 HTTP requests were made to the webdav directory</a:t>
            </a:r>
            <a:endParaRPr>
              <a:solidFill>
                <a:schemeClr val="dk1"/>
              </a:solidFill>
              <a:latin typeface="Roboto"/>
              <a:ea typeface="Roboto"/>
              <a:cs typeface="Roboto"/>
              <a:sym typeface="Roboto"/>
            </a:endParaRPr>
          </a:p>
          <a:p>
            <a:pPr indent="0" lvl="0" marL="0" rtl="0" algn="l">
              <a:spcBef>
                <a:spcPts val="800"/>
              </a:spcBef>
              <a:spcAft>
                <a:spcPts val="0"/>
              </a:spcAft>
              <a:buNone/>
            </a:pPr>
            <a:r>
              <a:t/>
            </a:r>
            <a:endParaRPr>
              <a:solidFill>
                <a:schemeClr val="dk1"/>
              </a:solidFill>
              <a:latin typeface="Roboto"/>
              <a:ea typeface="Roboto"/>
              <a:cs typeface="Roboto"/>
              <a:sym typeface="Roboto"/>
            </a:endParaRPr>
          </a:p>
          <a:p>
            <a:pPr indent="0" lvl="0" marL="0" rtl="0" algn="l">
              <a:spcBef>
                <a:spcPts val="800"/>
              </a:spcBef>
              <a:spcAft>
                <a:spcPts val="800"/>
              </a:spcAft>
              <a:buNone/>
            </a:pPr>
            <a:r>
              <a:t/>
            </a:r>
            <a:endParaRPr>
              <a:solidFill>
                <a:schemeClr val="dk1"/>
              </a:solidFill>
              <a:latin typeface="Roboto"/>
              <a:ea typeface="Roboto"/>
              <a:cs typeface="Roboto"/>
              <a:sym typeface="Roboto"/>
            </a:endParaRPr>
          </a:p>
        </p:txBody>
      </p:sp>
      <p:pic>
        <p:nvPicPr>
          <p:cNvPr id="1245" name="Google Shape;1245;p77"/>
          <p:cNvPicPr preferRelativeResize="0"/>
          <p:nvPr/>
        </p:nvPicPr>
        <p:blipFill>
          <a:blip r:embed="rId3">
            <a:alphaModFix/>
          </a:blip>
          <a:stretch>
            <a:fillRect/>
          </a:stretch>
        </p:blipFill>
        <p:spPr>
          <a:xfrm>
            <a:off x="4341300" y="1138213"/>
            <a:ext cx="3105150" cy="219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pic>
        <p:nvPicPr>
          <p:cNvPr id="1250" name="Google Shape;1250;p78"/>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51" name="Google Shape;1251;p78"/>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52" name="Google Shape;1252;p7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58" name="Google Shape;1258;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9" name="Google Shape;1259;p79"/>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 IDS or IPS can and should be configured to specifically alert the SOC to indicators of a port scan or shut the attack down entirely. </a:t>
            </a:r>
            <a:r>
              <a:rPr lang="en" sz="1400"/>
              <a:t>It Must</a:t>
            </a:r>
            <a:r>
              <a:rPr lang="en" sz="1400"/>
              <a:t> be configured with an acceptable </a:t>
            </a:r>
            <a:r>
              <a:rPr lang="en" sz="1400"/>
              <a:t>threshold</a:t>
            </a:r>
            <a:r>
              <a:rPr lang="en" sz="1400"/>
              <a:t> such a 10 port scans in one minute or 100 consecutive ping requests in order to limit false </a:t>
            </a:r>
            <a:r>
              <a:rPr lang="en" sz="1400"/>
              <a:t>positives</a:t>
            </a:r>
            <a:r>
              <a:rPr lang="en"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260" name="Google Shape;1260;p79"/>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 firewall in conjunction with a IDS. The firewall can manage the visibility of ports.</a:t>
            </a:r>
            <a:endParaRPr sz="1400"/>
          </a:p>
          <a:p>
            <a:pPr indent="0" lvl="0" marL="0" rtl="0" algn="l">
              <a:spcBef>
                <a:spcPts val="0"/>
              </a:spcBef>
              <a:spcAft>
                <a:spcPts val="0"/>
              </a:spcAft>
              <a:buNone/>
            </a:pPr>
            <a:r>
              <a:rPr lang="en" sz="1400"/>
              <a:t>Enable only the traffic needed to access internal hosts. Deny everything else. </a:t>
            </a:r>
            <a:endParaRPr sz="1400"/>
          </a:p>
          <a:p>
            <a:pPr indent="0" lvl="0" marL="0" rtl="0" algn="l">
              <a:spcBef>
                <a:spcPts val="0"/>
              </a:spcBef>
              <a:spcAft>
                <a:spcPts val="0"/>
              </a:spcAft>
              <a:buNone/>
            </a:pPr>
            <a:r>
              <a:rPr lang="en" sz="1400"/>
              <a:t>Hiding services on obscure ports</a:t>
            </a:r>
            <a:endParaRPr sz="1400"/>
          </a:p>
          <a:p>
            <a:pPr indent="0" lvl="0" marL="0" rtl="0" algn="l">
              <a:spcBef>
                <a:spcPts val="0"/>
              </a:spcBef>
              <a:spcAft>
                <a:spcPts val="0"/>
              </a:spcAft>
              <a:buNone/>
            </a:pPr>
            <a:r>
              <a:rPr lang="en" sz="1400"/>
              <a:t>Honey Pots</a:t>
            </a:r>
            <a:endParaRPr sz="1400"/>
          </a:p>
          <a:p>
            <a:pPr indent="0" lvl="0" marL="0" rtl="0" algn="l">
              <a:spcBef>
                <a:spcPts val="0"/>
              </a:spcBef>
              <a:spcAft>
                <a:spcPts val="0"/>
              </a:spcAft>
              <a:buNone/>
            </a:pPr>
            <a:r>
              <a:rPr lang="en" sz="1400"/>
              <a:t>OS Spoofing</a:t>
            </a:r>
            <a:endParaRPr sz="1400"/>
          </a:p>
          <a:p>
            <a:pPr indent="0" lvl="0" marL="0" rtl="0" algn="l">
              <a:spcBef>
                <a:spcPts val="0"/>
              </a:spcBef>
              <a:spcAft>
                <a:spcPts val="0"/>
              </a:spcAft>
              <a:buClr>
                <a:schemeClr val="dk1"/>
              </a:buClr>
              <a:buSzPts val="1100"/>
              <a:buFont typeface="Arial"/>
              <a:buNone/>
            </a:pPr>
            <a:r>
              <a:rPr lang="en" sz="1400"/>
              <a:t>Port Knocking</a:t>
            </a:r>
            <a:br>
              <a:rPr lang="en" sz="1400"/>
            </a:br>
            <a:r>
              <a:rPr lang="en" sz="1400"/>
              <a:t>Require two key factor authentication to SSH into the system.</a:t>
            </a:r>
            <a:endParaRPr sz="1400"/>
          </a:p>
          <a:p>
            <a:pPr indent="0" lvl="0" marL="0" rtl="0" algn="l">
              <a:spcBef>
                <a:spcPts val="0"/>
              </a:spcBef>
              <a:spcAft>
                <a:spcPts val="0"/>
              </a:spcAft>
              <a:buNone/>
            </a:pPr>
            <a:r>
              <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66" name="Google Shape;1266;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7" name="Google Shape;1267;p80"/>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400"/>
              <a:t>An alert could be set when the directory is accessed by any IP outside of a list of approved IPs.</a:t>
            </a:r>
            <a:br>
              <a:rPr lang="en" sz="1400"/>
            </a:br>
            <a:br>
              <a:rPr lang="en" sz="1400"/>
            </a:br>
            <a:r>
              <a:rPr lang="en" sz="1400"/>
              <a:t>A </a:t>
            </a:r>
            <a:r>
              <a:rPr lang="en" sz="1400"/>
              <a:t>threshold</a:t>
            </a:r>
            <a:r>
              <a:rPr lang="en" sz="1400"/>
              <a:t> of &gt;=1 is acceptable. Since no one should be accessing this directory in the first place aside from those with the </a:t>
            </a:r>
            <a:r>
              <a:rPr lang="en" sz="1400"/>
              <a:t>privileges</a:t>
            </a:r>
            <a:r>
              <a:rPr lang="en" sz="1400"/>
              <a:t> to do so. </a:t>
            </a:r>
            <a:endParaRPr sz="1400"/>
          </a:p>
        </p:txBody>
      </p:sp>
      <p:sp>
        <p:nvSpPr>
          <p:cNvPr id="1268" name="Google Shape;1268;p8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 sz="1400"/>
              <a:t>Remove the hidden directory entirely</a:t>
            </a:r>
            <a:endParaRPr sz="1400"/>
          </a:p>
          <a:p>
            <a:pPr indent="0" lvl="0" marL="0" rtl="0" algn="l">
              <a:spcBef>
                <a:spcPts val="0"/>
              </a:spcBef>
              <a:spcAft>
                <a:spcPts val="0"/>
              </a:spcAft>
              <a:buNone/>
            </a:pPr>
            <a:r>
              <a:rPr lang="en" sz="1400"/>
              <a:t>If not then make the password for the directory more difficult to crack by increasing its complexity, length ext.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Encrypting the directory with a key or password that only those in the need to know have is also a possibility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74" name="Google Shape;1274;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5" name="Google Shape;1275;p8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An alert could be set for 50 unsuccessful login attempts or unauthorized HTTP requests “code 401”. Based on a baseline or average amount of failed login attempts over a given period of time of 20.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76" name="Google Shape;1276;p8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 complex and difficult to crack password makes successful brute force attacks more difficult and time consuming to achieve. </a:t>
            </a:r>
            <a:br>
              <a:rPr lang="en" sz="1400"/>
            </a:br>
            <a:r>
              <a:rPr lang="en" sz="1400">
                <a:solidFill>
                  <a:schemeClr val="dk1"/>
                </a:solidFill>
              </a:rPr>
              <a:t>Captcha is often used to harden systems</a:t>
            </a:r>
            <a:endParaRPr sz="1400"/>
          </a:p>
          <a:p>
            <a:pPr indent="0" lvl="0" marL="0" rtl="0" algn="l">
              <a:spcBef>
                <a:spcPts val="0"/>
              </a:spcBef>
              <a:spcAft>
                <a:spcPts val="0"/>
              </a:spcAft>
              <a:buNone/>
            </a:pPr>
            <a:r>
              <a:rPr lang="en" sz="1400"/>
              <a:t>Account lockout policy on too many failed login attempts. IP address lockout after too many consecutive failed login attempts. </a:t>
            </a:r>
            <a:endParaRPr sz="1400"/>
          </a:p>
          <a:p>
            <a:pPr indent="0" lvl="0" marL="0" rtl="0" algn="l">
              <a:spcBef>
                <a:spcPts val="0"/>
              </a:spcBef>
              <a:spcAft>
                <a:spcPts val="0"/>
              </a:spcAft>
              <a:buNone/>
            </a:pPr>
            <a:r>
              <a:rPr lang="en" sz="1400"/>
              <a:t>Delaying the time allowed between password attempts makes an attack more time consuming and easier to spot</a:t>
            </a:r>
            <a:br>
              <a:rPr lang="en" sz="1400"/>
            </a:b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82" name="Google Shape;1282;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3" name="Google Shape;1283;p8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solidFill>
                  <a:schemeClr val="dk1"/>
                </a:solidFill>
              </a:rPr>
              <a:t>An alert could be set when the directory is accessed by any IP outside of a list of approved IPs.</a:t>
            </a:r>
            <a:br>
              <a:rPr lang="en" sz="1400">
                <a:solidFill>
                  <a:schemeClr val="dk1"/>
                </a:solidFill>
              </a:rPr>
            </a:br>
            <a:br>
              <a:rPr lang="en" sz="1400">
                <a:solidFill>
                  <a:schemeClr val="dk1"/>
                </a:solidFill>
              </a:rPr>
            </a:br>
            <a:r>
              <a:rPr lang="en" sz="1400">
                <a:solidFill>
                  <a:schemeClr val="dk1"/>
                </a:solidFill>
              </a:rPr>
              <a:t>A threshold of &gt;=1 is acceptable. Since no one should be accessing this directory in the first place aside from those with the privileges to do so. </a:t>
            </a:r>
            <a:endParaRPr sz="1400">
              <a:solidFill>
                <a:schemeClr val="dk1"/>
              </a:solidFill>
            </a:endParaRPr>
          </a:p>
        </p:txBody>
      </p:sp>
      <p:sp>
        <p:nvSpPr>
          <p:cNvPr id="1284" name="Google Shape;1284;p8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Use a web application firewall</a:t>
            </a:r>
            <a:br>
              <a:rPr lang="en" sz="1400"/>
            </a:br>
            <a:r>
              <a:rPr lang="en" sz="1400"/>
              <a:t>Implement HTTPS and require </a:t>
            </a:r>
            <a:r>
              <a:rPr lang="en" sz="1400"/>
              <a:t>authentication</a:t>
            </a:r>
            <a:r>
              <a:rPr lang="en" sz="1400"/>
              <a:t>. Password or client certificates. </a:t>
            </a:r>
            <a:br>
              <a:rPr lang="en" sz="1400"/>
            </a:br>
            <a:endParaRPr sz="1400"/>
          </a:p>
          <a:p>
            <a:pPr indent="0" lvl="0" marL="0" rtl="0" algn="l">
              <a:spcBef>
                <a:spcPts val="0"/>
              </a:spcBef>
              <a:spcAft>
                <a:spcPts val="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90" name="Google Shape;1290;p8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400"/>
              <a:t>Have a company policy that determines which type of files can and cannot be uploaded through the webdav.</a:t>
            </a:r>
            <a:br>
              <a:rPr lang="en" sz="1400"/>
            </a:br>
            <a:br>
              <a:rPr lang="en" sz="1400"/>
            </a:br>
            <a:r>
              <a:rPr lang="en" sz="1400"/>
              <a:t>Create rules that alert the SOC to unauthorized and authorized file uploads. </a:t>
            </a:r>
            <a:br>
              <a:rPr lang="en" sz="1400"/>
            </a:br>
            <a:endParaRPr sz="1400"/>
          </a:p>
          <a:p>
            <a:pPr indent="0" lvl="0" marL="0" rtl="0" algn="l">
              <a:spcBef>
                <a:spcPts val="0"/>
              </a:spcBef>
              <a:spcAft>
                <a:spcPts val="0"/>
              </a:spcAft>
              <a:buNone/>
            </a:pPr>
            <a:r>
              <a:rPr lang="en" sz="1400"/>
              <a:t>Create a rule that alerts to traffic moving </a:t>
            </a:r>
            <a:r>
              <a:rPr lang="en" sz="1400"/>
              <a:t>through</a:t>
            </a:r>
            <a:r>
              <a:rPr lang="en" sz="1400"/>
              <a:t> port 4444 the default port used by metasploit listeners</a:t>
            </a:r>
            <a:br>
              <a:rPr lang="en" sz="1400"/>
            </a:br>
            <a:br>
              <a:rPr lang="en" sz="1400"/>
            </a:br>
            <a:r>
              <a:rPr lang="en" sz="1400"/>
              <a:t>Set a </a:t>
            </a:r>
            <a:r>
              <a:rPr lang="en" sz="1400"/>
              <a:t>threshold</a:t>
            </a:r>
            <a:r>
              <a:rPr lang="en" sz="1400"/>
              <a:t> of =&gt;1 </a:t>
            </a:r>
            <a:endParaRPr sz="1400"/>
          </a:p>
        </p:txBody>
      </p:sp>
      <p:sp>
        <p:nvSpPr>
          <p:cNvPr id="1291" name="Google Shape;1291;p8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Limit which ports are open and which IP addresses have access to open ports</a:t>
            </a:r>
            <a:br>
              <a:rPr lang="en" sz="1400"/>
            </a:br>
            <a:br>
              <a:rPr lang="en" sz="1400"/>
            </a:br>
            <a:r>
              <a:rPr lang="en" sz="1400"/>
              <a:t>Use hashing to support data integrity</a:t>
            </a:r>
            <a:br>
              <a:rPr lang="en" sz="1400"/>
            </a:br>
            <a:r>
              <a:rPr lang="en" sz="1400"/>
              <a:t>Have regular system backups</a:t>
            </a:r>
            <a:br>
              <a:rPr lang="en" sz="1400"/>
            </a:br>
            <a:br>
              <a:rPr lang="en" sz="1400"/>
            </a:br>
            <a:r>
              <a:rPr lang="en" sz="1400"/>
              <a:t>Use Falco and Sysdig Secure, applications designed to detect reverse shells</a:t>
            </a:r>
            <a:br>
              <a:rPr lang="en" sz="1400"/>
            </a:br>
            <a:br>
              <a:rPr lang="en" sz="1400"/>
            </a:br>
            <a:r>
              <a:rPr lang="en" sz="1400"/>
              <a:t>Set up a proxy server with tightly controlled restrictions</a:t>
            </a:r>
            <a:br>
              <a:rPr lang="en" sz="1400"/>
            </a:br>
            <a:br>
              <a:rPr lang="en" sz="1400"/>
            </a:br>
            <a:r>
              <a:rPr lang="en" sz="1400"/>
              <a:t>Endpoint protection such as TXhunter</a:t>
            </a:r>
            <a:br>
              <a:rPr lang="en" sz="1400"/>
            </a:br>
            <a:r>
              <a:rPr lang="en" sz="1400"/>
              <a:t>Remove </a:t>
            </a:r>
            <a:r>
              <a:rPr lang="en" sz="1400"/>
              <a:t>unnecessary</a:t>
            </a:r>
            <a:r>
              <a:rPr lang="en" sz="1400"/>
              <a:t> interpreters</a:t>
            </a:r>
            <a:br>
              <a:rPr lang="en" sz="1400"/>
            </a:br>
            <a:br>
              <a:rPr lang="en" sz="1400"/>
            </a:br>
            <a:br>
              <a:rPr lang="en" sz="1400"/>
            </a:br>
            <a:br>
              <a:rPr lang="en" sz="1400"/>
            </a:b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Linux </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Captstone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192.168.0.100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Red vs Blue - ML - REFVM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pic>
        <p:nvPicPr>
          <p:cNvPr id="1059" name="Google Shape;1059;p57"/>
          <p:cNvPicPr preferRelativeResize="0"/>
          <p:nvPr/>
        </p:nvPicPr>
        <p:blipFill>
          <a:blip r:embed="rId3">
            <a:alphaModFix/>
          </a:blip>
          <a:stretch>
            <a:fillRect/>
          </a:stretch>
        </p:blipFill>
        <p:spPr>
          <a:xfrm>
            <a:off x="1413325" y="757200"/>
            <a:ext cx="3986625" cy="4091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5" name="Google Shape;1065;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6" name="Google Shape;1066;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7" name="Google Shape;1067;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3" name="Google Shape;1073;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4" name="Google Shape;1074;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5" name="Google Shape;1075;p59"/>
          <p:cNvGraphicFramePr/>
          <p:nvPr/>
        </p:nvGraphicFramePr>
        <p:xfrm>
          <a:off x="419800" y="1198750"/>
          <a:ext cx="3000000" cy="3000000"/>
        </p:xfrm>
        <a:graphic>
          <a:graphicData uri="http://schemas.openxmlformats.org/drawingml/2006/table">
            <a:tbl>
              <a:tblPr>
                <a:noFill/>
                <a:tableStyleId>{F823463B-6B66-43ED-904C-E8985E74FBCF}</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Attacking Machine used by red team</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Vulnerable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Collects logs to be analyzed by a SOC analyst or blue team</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Red Vs Blue ML-REFVM</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192.168.1.1</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virtual machine that contains the kali, capstone, and elk vms. Blue team accesses kibana through here.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a:t>
            </a:r>
            <a:endParaRPr/>
          </a:p>
        </p:txBody>
      </p:sp>
      <p:sp>
        <p:nvSpPr>
          <p:cNvPr id="1081" name="Google Shape;108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graphicFrame>
        <p:nvGraphicFramePr>
          <p:cNvPr id="1082" name="Google Shape;1082;p60"/>
          <p:cNvGraphicFramePr/>
          <p:nvPr/>
        </p:nvGraphicFramePr>
        <p:xfrm>
          <a:off x="467150" y="1201900"/>
          <a:ext cx="3000000" cy="3000000"/>
        </p:xfrm>
        <a:graphic>
          <a:graphicData uri="http://schemas.openxmlformats.org/drawingml/2006/table">
            <a:tbl>
              <a:tblPr>
                <a:noFill/>
                <a:tableStyleId>{F823463B-6B66-43ED-904C-E8985E74FBCF}</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i="1" lang="en" sz="1200">
                          <a:solidFill>
                            <a:schemeClr val="dk1"/>
                          </a:solidFill>
                          <a:latin typeface="Roboto"/>
                          <a:ea typeface="Roboto"/>
                          <a:cs typeface="Roboto"/>
                          <a:sym typeface="Roboto"/>
                        </a:rPr>
                        <a:t>Open Port 80, Open Port 22</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i="1" lang="en" sz="1200">
                          <a:solidFill>
                            <a:schemeClr val="dk1"/>
                          </a:solidFill>
                          <a:latin typeface="Roboto"/>
                          <a:ea typeface="Roboto"/>
                          <a:cs typeface="Roboto"/>
                          <a:sym typeface="Roboto"/>
                        </a:rPr>
                        <a:t>Port 80 (HTTP) is one of the most commonly open ports on a server, and thus a common target for hackers.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200">
                          <a:solidFill>
                            <a:schemeClr val="dk1"/>
                          </a:solidFill>
                          <a:latin typeface="Roboto"/>
                          <a:ea typeface="Roboto"/>
                          <a:cs typeface="Roboto"/>
                          <a:sym typeface="Roboto"/>
                        </a:rPr>
                        <a:t>An attacker using a port scan to find which ports are open to gain access to a system through that port.  </a:t>
                      </a:r>
                      <a:endParaRPr i="1" sz="1200">
                        <a:latin typeface="Roboto"/>
                        <a:ea typeface="Roboto"/>
                        <a:cs typeface="Roboto"/>
                        <a:sym typeface="Roboto"/>
                      </a:endParaRPr>
                    </a:p>
                    <a:p>
                      <a:pPr indent="0" lvl="0" marL="0" rtl="0" algn="l">
                        <a:spcBef>
                          <a:spcPts val="0"/>
                        </a:spcBef>
                        <a:spcAft>
                          <a:spcPts val="0"/>
                        </a:spcAft>
                        <a:buNone/>
                      </a:pPr>
                      <a:r>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Weak Password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i="1" lang="en" sz="1200">
                          <a:solidFill>
                            <a:schemeClr val="dk1"/>
                          </a:solidFill>
                          <a:latin typeface="Roboto"/>
                          <a:ea typeface="Roboto"/>
                          <a:cs typeface="Roboto"/>
                          <a:sym typeface="Roboto"/>
                        </a:rPr>
                        <a:t>The hidden directory had a weak password. Weak Passwords are easily brute forced or cracked.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i="1" lang="en" sz="1200">
                          <a:solidFill>
                            <a:schemeClr val="dk1"/>
                          </a:solidFill>
                          <a:latin typeface="Roboto"/>
                          <a:ea typeface="Roboto"/>
                          <a:cs typeface="Roboto"/>
                          <a:sym typeface="Roboto"/>
                        </a:rPr>
                        <a:t>Red team gained access to the hidden directory by cracking it with Hydra.</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Hidden Directory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i="1" lang="en" sz="1200">
                          <a:solidFill>
                            <a:schemeClr val="dk1"/>
                          </a:solidFill>
                          <a:latin typeface="Roboto"/>
                          <a:ea typeface="Roboto"/>
                          <a:cs typeface="Roboto"/>
                          <a:sym typeface="Roboto"/>
                        </a:rPr>
                        <a:t>A hidden directory was found that contained sensitive data. While hidden from the public it was vulnerable to hacking.</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i="1" lang="en" sz="1200">
                          <a:solidFill>
                            <a:schemeClr val="dk1"/>
                          </a:solidFill>
                          <a:latin typeface="Roboto"/>
                          <a:ea typeface="Roboto"/>
                          <a:cs typeface="Roboto"/>
                          <a:sym typeface="Roboto"/>
                        </a:rPr>
                        <a:t>Red team gained access to the hidden directory leading to the hash for the webdav password allowing access to the web dav connection</a:t>
                      </a:r>
                      <a:endParaRPr i="1" sz="1200">
                        <a:solidFill>
                          <a:schemeClr val="dk1"/>
                        </a:solidFill>
                        <a:latin typeface="Roboto"/>
                        <a:ea typeface="Roboto"/>
                        <a:cs typeface="Roboto"/>
                        <a:sym typeface="Roboto"/>
                      </a:endParaRPr>
                    </a:p>
                    <a:p>
                      <a:pPr indent="0" lvl="0" marL="0" rtl="0" algn="l">
                        <a:spcBef>
                          <a:spcPts val="0"/>
                        </a:spcBef>
                        <a:spcAft>
                          <a:spcPts val="0"/>
                        </a:spcAft>
                        <a:buNone/>
                      </a:pPr>
                      <a:r>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Clr>
                          <a:schemeClr val="dk1"/>
                        </a:buClr>
                        <a:buSzPts val="1100"/>
                        <a:buFont typeface="Arial"/>
                        <a:buNone/>
                      </a:pPr>
                      <a:r>
                        <a:rPr i="1" lang="en" sz="1200">
                          <a:solidFill>
                            <a:schemeClr val="dk1"/>
                          </a:solidFill>
                          <a:latin typeface="Roboto"/>
                          <a:ea typeface="Roboto"/>
                          <a:cs typeface="Roboto"/>
                          <a:sym typeface="Roboto"/>
                        </a:rPr>
                        <a:t>WebDAV Connection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i="1" lang="en" sz="1200">
                          <a:solidFill>
                            <a:schemeClr val="dk1"/>
                          </a:solidFill>
                          <a:latin typeface="Roboto"/>
                          <a:ea typeface="Roboto"/>
                          <a:cs typeface="Roboto"/>
                          <a:sym typeface="Roboto"/>
                        </a:rPr>
                        <a:t>The WebDAV protocol enables users to change, create or move files on the server.</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i="1" lang="en" sz="1200">
                          <a:solidFill>
                            <a:schemeClr val="dk1"/>
                          </a:solidFill>
                          <a:latin typeface="Roboto"/>
                          <a:ea typeface="Roboto"/>
                          <a:cs typeface="Roboto"/>
                          <a:sym typeface="Roboto"/>
                        </a:rPr>
                        <a:t>An attacker can use this connection to upload a malicious script directly to the server.</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[Open Port 80, Open Port 22]</a:t>
            </a:r>
            <a:endParaRPr/>
          </a:p>
        </p:txBody>
      </p:sp>
      <p:sp>
        <p:nvSpPr>
          <p:cNvPr id="1088" name="Google Shape;1088;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9" name="Google Shape;1089;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Nmap was used to scan the network and discover vulnerable open ports.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091" name="Google Shape;1091;p61"/>
          <p:cNvGrpSpPr/>
          <p:nvPr/>
        </p:nvGrpSpPr>
        <p:grpSpPr>
          <a:xfrm>
            <a:off x="457181" y="887903"/>
            <a:ext cx="533372" cy="533480"/>
            <a:chOff x="457200" y="1378813"/>
            <a:chExt cx="695400" cy="695450"/>
          </a:xfrm>
        </p:grpSpPr>
        <p:sp>
          <p:nvSpPr>
            <p:cNvPr id="1092" name="Google Shape;1092;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3" name="Google Shape;1093;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61"/>
          <p:cNvGrpSpPr/>
          <p:nvPr/>
        </p:nvGrpSpPr>
        <p:grpSpPr>
          <a:xfrm>
            <a:off x="3228956"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Red Team gained access to the target machine via port 80. This allowed Red Team to explore the web directories. </a:t>
            </a:r>
            <a:br>
              <a:rPr lang="en" sz="1200">
                <a:latin typeface="Roboto"/>
                <a:ea typeface="Roboto"/>
                <a:cs typeface="Roboto"/>
                <a:sym typeface="Roboto"/>
              </a:rPr>
            </a:br>
            <a:br>
              <a:rPr lang="en" sz="1200">
                <a:latin typeface="Roboto"/>
                <a:ea typeface="Roboto"/>
                <a:cs typeface="Roboto"/>
                <a:sym typeface="Roboto"/>
              </a:rPr>
            </a:br>
            <a:r>
              <a:rPr lang="en" sz="1200">
                <a:latin typeface="Roboto"/>
                <a:ea typeface="Roboto"/>
                <a:cs typeface="Roboto"/>
                <a:sym typeface="Roboto"/>
              </a:rPr>
              <a:t>Through Port 22 Red Team managed to SSH directly into the target machine gaining immediate root access to the machine. Through this the flag was found. </a:t>
            </a:r>
            <a:endParaRPr sz="1200">
              <a:latin typeface="Roboto"/>
              <a:ea typeface="Roboto"/>
              <a:cs typeface="Roboto"/>
              <a:sym typeface="Roboto"/>
            </a:endParaRPr>
          </a:p>
        </p:txBody>
      </p:sp>
      <p:grpSp>
        <p:nvGrpSpPr>
          <p:cNvPr id="1099" name="Google Shape;1099;p61"/>
          <p:cNvGrpSpPr/>
          <p:nvPr/>
        </p:nvGrpSpPr>
        <p:grpSpPr>
          <a:xfrm>
            <a:off x="6134081" y="888653"/>
            <a:ext cx="533372" cy="533480"/>
            <a:chOff x="457200" y="1378813"/>
            <a:chExt cx="695400" cy="695450"/>
          </a:xfrm>
        </p:grpSpPr>
        <p:sp>
          <p:nvSpPr>
            <p:cNvPr id="1100" name="Google Shape;1100;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1" name="Google Shape;1101;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2" name="Google Shape;1102;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3" name="Google Shape;1103;p61"/>
          <p:cNvPicPr preferRelativeResize="0"/>
          <p:nvPr/>
        </p:nvPicPr>
        <p:blipFill>
          <a:blip r:embed="rId3">
            <a:alphaModFix/>
          </a:blip>
          <a:stretch>
            <a:fillRect/>
          </a:stretch>
        </p:blipFill>
        <p:spPr>
          <a:xfrm>
            <a:off x="6041738" y="1493988"/>
            <a:ext cx="3147376" cy="3350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[Weak Password]</a:t>
            </a:r>
            <a:endParaRPr/>
          </a:p>
        </p:txBody>
      </p:sp>
      <p:sp>
        <p:nvSpPr>
          <p:cNvPr id="1109" name="Google Shape;1109;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0" name="Google Shape;1110;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Hydra was used to brute force the password to the hidden directory</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2" name="Google Shape;1112;p62"/>
          <p:cNvGrpSpPr/>
          <p:nvPr/>
        </p:nvGrpSpPr>
        <p:grpSpPr>
          <a:xfrm>
            <a:off x="457181" y="887903"/>
            <a:ext cx="533372" cy="533480"/>
            <a:chOff x="457200" y="1378813"/>
            <a:chExt cx="695400" cy="695450"/>
          </a:xfrm>
        </p:grpSpPr>
        <p:sp>
          <p:nvSpPr>
            <p:cNvPr id="1113" name="Google Shape;1113;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4" name="Google Shape;1114;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62"/>
          <p:cNvGrpSpPr/>
          <p:nvPr/>
        </p:nvGrpSpPr>
        <p:grpSpPr>
          <a:xfrm>
            <a:off x="3228956" y="887903"/>
            <a:ext cx="533372" cy="533480"/>
            <a:chOff x="457200" y="1378813"/>
            <a:chExt cx="695400" cy="695450"/>
          </a:xfrm>
        </p:grpSpPr>
        <p:sp>
          <p:nvSpPr>
            <p:cNvPr id="1116" name="Google Shape;1116;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7" name="Google Shape;1117;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password to the Hidden Directory was cracked. Giving Red Team access to the sensitive Hash within. That hash was cracked by the website crackstation.net</a:t>
            </a:r>
            <a:br>
              <a:rPr lang="en" sz="1200">
                <a:solidFill>
                  <a:schemeClr val="dk1"/>
                </a:solidFill>
                <a:latin typeface="Roboto"/>
                <a:ea typeface="Roboto"/>
                <a:cs typeface="Roboto"/>
                <a:sym typeface="Roboto"/>
              </a:rPr>
            </a:br>
            <a:endParaRPr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